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9" r:id="rId4"/>
    <p:sldId id="260" r:id="rId5"/>
    <p:sldId id="261" r:id="rId6"/>
    <p:sldId id="262" r:id="rId7"/>
    <p:sldId id="264" r:id="rId8"/>
    <p:sldId id="257" r:id="rId9"/>
    <p:sldId id="25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105"/>
  </p:normalViewPr>
  <p:slideViewPr>
    <p:cSldViewPr snapToGrid="0" snapToObjects="1">
      <p:cViewPr>
        <p:scale>
          <a:sx n="51" d="100"/>
          <a:sy n="51" d="100"/>
        </p:scale>
        <p:origin x="-1434"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D479DC-3737-9747-84A5-AD7F2B4AF80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08A461EE-04F1-6947-83FE-8EF704D2B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91863E2B-90A9-234E-A583-DE4442CCCF04}"/>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xmlns="" id="{62DF47B7-2ECE-604A-BBEB-338EA749A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F0551E2-8C2B-FF43-B6F5-B22F5A87A5C8}"/>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360234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F8B8BC-00E8-4D42-A7F6-DA0CDA2C23A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E9613BAC-8466-D547-8110-F4EBAB511D0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E6D3636-D0AE-654D-BB94-506A1F088235}"/>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xmlns="" id="{7EEA18BA-2DB2-134C-93BD-2A0092B347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D197877-C922-4F4C-92DF-64F974BECDC3}"/>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32075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2C9CDAB-D02D-804F-84AF-34F9E069386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666269AC-52C8-B444-A8FD-A1FECB1E44A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A5C1BD9-8F14-8742-9BB4-9B03BF20C34C}"/>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xmlns="" id="{2AD6B9C6-074D-5147-84E9-F263290D51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15727DB-5734-4A48-A1A6-31884AC7B229}"/>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18790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E0B04F-1CF9-9440-90B1-3B0E3FD0C9B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95B9FD4-1C74-5242-9BD2-4D56A04F673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A37B1AA-F503-2D4C-AD94-95516DF9EAC6}"/>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xmlns="" id="{307CAB29-8571-9A40-9B1E-026B101058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B6BD3FD-0EA5-9D44-A3F9-639D866D69EC}"/>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222531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A6B3FF-83C3-5D42-813F-23D1C7EA9A1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30264B74-5E16-6946-A3E0-55527BEA10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42ED7D0-1D80-564F-9D32-C825214EF817}"/>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xmlns="" id="{F89C108B-30FF-4447-8944-4E7F2A216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089B2A6-DC41-D546-9D86-3AFD749856EF}"/>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365827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C2DE54-99AE-5B4B-BF97-A13C9B94B8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9EA3DDE-DADC-6949-BE37-1EF0EC65D94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466721F0-A2E1-204D-9E95-8F70DB740EF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05B075BD-7EC3-E74F-830C-44E44D32264B}"/>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6" name="Нижний колонтитул 5">
            <a:extLst>
              <a:ext uri="{FF2B5EF4-FFF2-40B4-BE49-F238E27FC236}">
                <a16:creationId xmlns:a16="http://schemas.microsoft.com/office/drawing/2014/main" xmlns="" id="{E3CD0DC2-BBF7-8041-8CFA-2D479A509E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8A5BC72-B9C7-CF40-AE44-02793DB0B1CF}"/>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421592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83DAB1-C947-F64D-8C12-3B2B217F661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C018731-E521-0747-A372-49C3B1DE9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9ADCD6DC-623F-F543-A211-B68A478BAFC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4C61543-509F-5243-81CA-630A43743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236A7E3E-A139-464E-92BF-733CAB4F61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3F64526C-7C5A-2D44-AA64-E17564C117DA}"/>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8" name="Нижний колонтитул 7">
            <a:extLst>
              <a:ext uri="{FF2B5EF4-FFF2-40B4-BE49-F238E27FC236}">
                <a16:creationId xmlns:a16="http://schemas.microsoft.com/office/drawing/2014/main" xmlns="" id="{78387D84-662A-9B42-849D-682F270A1C9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859E7A2E-A56C-2044-A170-4C979D88F474}"/>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230585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96F530-4EBD-7D40-B04F-A790F978062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875A655-ABD6-2248-9CA5-9018787526C3}"/>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4" name="Нижний колонтитул 3">
            <a:extLst>
              <a:ext uri="{FF2B5EF4-FFF2-40B4-BE49-F238E27FC236}">
                <a16:creationId xmlns:a16="http://schemas.microsoft.com/office/drawing/2014/main" xmlns="" id="{C61BBC2A-2BD1-F245-B02B-A6BBEEE0E2C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A87595D2-5C23-1A46-B68F-74F9DA2EEFA6}"/>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84291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A3A442CF-B19A-D64E-B80E-BE67530C7110}"/>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3" name="Нижний колонтитул 2">
            <a:extLst>
              <a:ext uri="{FF2B5EF4-FFF2-40B4-BE49-F238E27FC236}">
                <a16:creationId xmlns:a16="http://schemas.microsoft.com/office/drawing/2014/main" xmlns="" id="{9FF51880-05A2-C84B-ABEE-1961E1950CC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65D0BEDF-CC1D-B14A-A2EE-B27246960577}"/>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391891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0D8B56-AA75-0F40-9ACE-FE90667E11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63EDC6E-43B1-534D-9FD3-323B6B0AD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58EFD2B2-0A37-2E42-9C01-E3A598D46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BC5F899-F533-6741-B332-1624B300B453}"/>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6" name="Нижний колонтитул 5">
            <a:extLst>
              <a:ext uri="{FF2B5EF4-FFF2-40B4-BE49-F238E27FC236}">
                <a16:creationId xmlns:a16="http://schemas.microsoft.com/office/drawing/2014/main" xmlns="" id="{1726475F-9047-4F41-86E7-6343AF61F5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0E86E99-3E82-3343-9FBD-08A2B16118C2}"/>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207736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355DC6-9ED8-0948-9878-816244C04BE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D4DE5AE-BB21-4442-A162-02456F6A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46C0CAA-A70E-CB40-A571-FC366514D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04725EE-10CE-3B4F-845E-BBCFA2504E3C}"/>
              </a:ext>
            </a:extLst>
          </p:cNvPr>
          <p:cNvSpPr>
            <a:spLocks noGrp="1"/>
          </p:cNvSpPr>
          <p:nvPr>
            <p:ph type="dt" sz="half" idx="10"/>
          </p:nvPr>
        </p:nvSpPr>
        <p:spPr/>
        <p:txBody>
          <a:bodyPr/>
          <a:lstStyle/>
          <a:p>
            <a:fld id="{1645E810-5836-ED48-8050-E5E5CE7BA453}" type="datetimeFigureOut">
              <a:rPr lang="ru-RU" smtClean="0"/>
              <a:t>20.01.2023</a:t>
            </a:fld>
            <a:endParaRPr lang="ru-RU"/>
          </a:p>
        </p:txBody>
      </p:sp>
      <p:sp>
        <p:nvSpPr>
          <p:cNvPr id="6" name="Нижний колонтитул 5">
            <a:extLst>
              <a:ext uri="{FF2B5EF4-FFF2-40B4-BE49-F238E27FC236}">
                <a16:creationId xmlns:a16="http://schemas.microsoft.com/office/drawing/2014/main" xmlns="" id="{B24CE4B4-F42D-144D-8A73-937FF15F77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028B0A1-74A0-E447-A77B-638B52D23756}"/>
              </a:ext>
            </a:extLst>
          </p:cNvPr>
          <p:cNvSpPr>
            <a:spLocks noGrp="1"/>
          </p:cNvSpPr>
          <p:nvPr>
            <p:ph type="sldNum" sz="quarter" idx="12"/>
          </p:nvPr>
        </p:nvSpPr>
        <p:spPr/>
        <p:txBody>
          <a:bodyPr/>
          <a:lstStyle/>
          <a:p>
            <a:fld id="{2F9A566D-439B-5C40-A69A-CCBEF0A779F6}" type="slidenum">
              <a:rPr lang="ru-RU" smtClean="0"/>
              <a:t>‹#›</a:t>
            </a:fld>
            <a:endParaRPr lang="ru-RU"/>
          </a:p>
        </p:txBody>
      </p:sp>
    </p:spTree>
    <p:extLst>
      <p:ext uri="{BB962C8B-B14F-4D97-AF65-F5344CB8AC3E}">
        <p14:creationId xmlns:p14="http://schemas.microsoft.com/office/powerpoint/2010/main" val="135980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25D185-D9D8-4143-9C3A-0C484BB74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C954086-9811-AF4B-B29B-D7E07C8EE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C3BE7D0-585C-574E-8D11-6AFAFE799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5E810-5836-ED48-8050-E5E5CE7BA453}" type="datetimeFigureOut">
              <a:rPr lang="ru-RU" smtClean="0"/>
              <a:t>20.01.2023</a:t>
            </a:fld>
            <a:endParaRPr lang="ru-RU"/>
          </a:p>
        </p:txBody>
      </p:sp>
      <p:sp>
        <p:nvSpPr>
          <p:cNvPr id="5" name="Нижний колонтитул 4">
            <a:extLst>
              <a:ext uri="{FF2B5EF4-FFF2-40B4-BE49-F238E27FC236}">
                <a16:creationId xmlns:a16="http://schemas.microsoft.com/office/drawing/2014/main" xmlns="" id="{7ECB1D1A-25DB-2642-9545-4990844FA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AB5D734A-185A-0248-AC9E-E4B5C3B96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A566D-439B-5C40-A69A-CCBEF0A779F6}" type="slidenum">
              <a:rPr lang="ru-RU" smtClean="0"/>
              <a:t>‹#›</a:t>
            </a:fld>
            <a:endParaRPr lang="ru-RU"/>
          </a:p>
        </p:txBody>
      </p:sp>
    </p:spTree>
    <p:extLst>
      <p:ext uri="{BB962C8B-B14F-4D97-AF65-F5344CB8AC3E}">
        <p14:creationId xmlns:p14="http://schemas.microsoft.com/office/powerpoint/2010/main" val="186632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F8558B-7349-1747-BC4A-FF1CE43D21C7}"/>
              </a:ext>
            </a:extLst>
          </p:cNvPr>
          <p:cNvSpPr>
            <a:spLocks noGrp="1"/>
          </p:cNvSpPr>
          <p:nvPr>
            <p:ph type="ctrTitle"/>
          </p:nvPr>
        </p:nvSpPr>
        <p:spPr/>
        <p:txBody>
          <a:bodyPr>
            <a:noAutofit/>
          </a:bodyPr>
          <a:lstStyle/>
          <a:p>
            <a:r>
              <a:rPr lang="en-US" sz="4400" dirty="0"/>
              <a:t>Science communication</a:t>
            </a:r>
            <a:endParaRPr lang="ru-RU" sz="4400" dirty="0"/>
          </a:p>
        </p:txBody>
      </p:sp>
      <p:sp>
        <p:nvSpPr>
          <p:cNvPr id="3" name="Подзаголовок 2">
            <a:extLst>
              <a:ext uri="{FF2B5EF4-FFF2-40B4-BE49-F238E27FC236}">
                <a16:creationId xmlns:a16="http://schemas.microsoft.com/office/drawing/2014/main" xmlns="" id="{4D610AEF-D383-2448-A7CE-08D41D2A6FCA}"/>
              </a:ext>
            </a:extLst>
          </p:cNvPr>
          <p:cNvSpPr>
            <a:spLocks noGrp="1"/>
          </p:cNvSpPr>
          <p:nvPr>
            <p:ph type="subTitle" idx="1"/>
          </p:nvPr>
        </p:nvSpPr>
        <p:spPr/>
        <p:txBody>
          <a:bodyPr/>
          <a:lstStyle/>
          <a:p>
            <a:r>
              <a:rPr lang="en-US" dirty="0"/>
              <a:t>Week 12</a:t>
            </a:r>
            <a:endParaRPr lang="ru-RU" dirty="0"/>
          </a:p>
        </p:txBody>
      </p:sp>
    </p:spTree>
    <p:extLst>
      <p:ext uri="{BB962C8B-B14F-4D97-AF65-F5344CB8AC3E}">
        <p14:creationId xmlns:p14="http://schemas.microsoft.com/office/powerpoint/2010/main" val="182146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F23EF0-DCF9-FA40-9976-9AAADA22E9AC}"/>
              </a:ext>
            </a:extLst>
          </p:cNvPr>
          <p:cNvSpPr>
            <a:spLocks noGrp="1"/>
          </p:cNvSpPr>
          <p:nvPr>
            <p:ph type="title"/>
          </p:nvPr>
        </p:nvSpPr>
        <p:spPr/>
        <p:txBody>
          <a:bodyPr/>
          <a:lstStyle/>
          <a:p>
            <a:r>
              <a:rPr lang="en-US" dirty="0"/>
              <a:t>Know Your Message </a:t>
            </a:r>
            <a:endParaRPr lang="ru-RU" dirty="0"/>
          </a:p>
        </p:txBody>
      </p:sp>
      <p:sp>
        <p:nvSpPr>
          <p:cNvPr id="3" name="Объект 2">
            <a:extLst>
              <a:ext uri="{FF2B5EF4-FFF2-40B4-BE49-F238E27FC236}">
                <a16:creationId xmlns:a16="http://schemas.microsoft.com/office/drawing/2014/main" xmlns="" id="{3B75C5B5-38A0-254B-B167-5E2C698A09F5}"/>
              </a:ext>
            </a:extLst>
          </p:cNvPr>
          <p:cNvSpPr>
            <a:spLocks noGrp="1"/>
          </p:cNvSpPr>
          <p:nvPr>
            <p:ph idx="1"/>
          </p:nvPr>
        </p:nvSpPr>
        <p:spPr/>
        <p:txBody>
          <a:bodyPr/>
          <a:lstStyle/>
          <a:p>
            <a:r>
              <a:rPr lang="en" dirty="0"/>
              <a:t>Once you know your audience, you can develop your message. Your message should answer the audience’s questions like “So what?” and “Why should I care?” Answers to these questions vary depending on your audience. </a:t>
            </a:r>
          </a:p>
          <a:p>
            <a:r>
              <a:rPr lang="en" dirty="0"/>
              <a:t>When developing your message, think about how your audience approaches the issue and topic. People think about an issue based on the aspects of the issue that resonate with their values.9 This “interpretive storyline”10 helps people make decisions about complex issues. </a:t>
            </a:r>
          </a:p>
          <a:p>
            <a:endParaRPr lang="ru-RU" dirty="0"/>
          </a:p>
        </p:txBody>
      </p:sp>
    </p:spTree>
    <p:extLst>
      <p:ext uri="{BB962C8B-B14F-4D97-AF65-F5344CB8AC3E}">
        <p14:creationId xmlns:p14="http://schemas.microsoft.com/office/powerpoint/2010/main" val="57443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0434F2-46C4-BD4F-9223-82EF96FECB19}"/>
              </a:ext>
            </a:extLst>
          </p:cNvPr>
          <p:cNvSpPr>
            <a:spLocks noGrp="1"/>
          </p:cNvSpPr>
          <p:nvPr>
            <p:ph type="title"/>
          </p:nvPr>
        </p:nvSpPr>
        <p:spPr/>
        <p:txBody>
          <a:bodyPr/>
          <a:lstStyle/>
          <a:p>
            <a:r>
              <a:rPr lang="en-US" dirty="0"/>
              <a:t>Framing Your Message </a:t>
            </a:r>
            <a:endParaRPr lang="ru-RU" dirty="0"/>
          </a:p>
        </p:txBody>
      </p:sp>
      <p:sp>
        <p:nvSpPr>
          <p:cNvPr id="3" name="Объект 2">
            <a:extLst>
              <a:ext uri="{FF2B5EF4-FFF2-40B4-BE49-F238E27FC236}">
                <a16:creationId xmlns:a16="http://schemas.microsoft.com/office/drawing/2014/main" xmlns="" id="{204129E9-AEE9-954D-B58F-E823BFD48C4B}"/>
              </a:ext>
            </a:extLst>
          </p:cNvPr>
          <p:cNvSpPr>
            <a:spLocks noGrp="1"/>
          </p:cNvSpPr>
          <p:nvPr>
            <p:ph idx="1"/>
          </p:nvPr>
        </p:nvSpPr>
        <p:spPr/>
        <p:txBody>
          <a:bodyPr/>
          <a:lstStyle/>
          <a:p>
            <a:r>
              <a:rPr lang="en" dirty="0"/>
              <a:t>Framing is not a way to “market” your point of view. It is a way to actively engage your audience with an issue, build trust and relationships with the public, and encourage the public to participate in dialogues about scientific issues </a:t>
            </a:r>
          </a:p>
          <a:p>
            <a:endParaRPr lang="ru-RU" dirty="0"/>
          </a:p>
        </p:txBody>
      </p:sp>
    </p:spTree>
    <p:extLst>
      <p:ext uri="{BB962C8B-B14F-4D97-AF65-F5344CB8AC3E}">
        <p14:creationId xmlns:p14="http://schemas.microsoft.com/office/powerpoint/2010/main" val="299470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0D7E79-B1E5-BA46-BD5B-79BC4CF1872B}"/>
              </a:ext>
            </a:extLst>
          </p:cNvPr>
          <p:cNvSpPr>
            <a:spLocks noGrp="1"/>
          </p:cNvSpPr>
          <p:nvPr>
            <p:ph type="title"/>
          </p:nvPr>
        </p:nvSpPr>
        <p:spPr/>
        <p:txBody>
          <a:bodyPr/>
          <a:lstStyle/>
          <a:p>
            <a:r>
              <a:rPr lang="en-US" dirty="0"/>
              <a:t>Writing About Science </a:t>
            </a:r>
            <a:endParaRPr lang="ru-RU" dirty="0"/>
          </a:p>
        </p:txBody>
      </p:sp>
      <p:sp>
        <p:nvSpPr>
          <p:cNvPr id="3" name="Объект 2">
            <a:extLst>
              <a:ext uri="{FF2B5EF4-FFF2-40B4-BE49-F238E27FC236}">
                <a16:creationId xmlns:a16="http://schemas.microsoft.com/office/drawing/2014/main" xmlns="" id="{BE9E0368-341E-EB4E-A149-FDB7BB4CF8BD}"/>
              </a:ext>
            </a:extLst>
          </p:cNvPr>
          <p:cNvSpPr>
            <a:spLocks noGrp="1"/>
          </p:cNvSpPr>
          <p:nvPr>
            <p:ph idx="1"/>
          </p:nvPr>
        </p:nvSpPr>
        <p:spPr/>
        <p:txBody>
          <a:bodyPr>
            <a:normAutofit lnSpcReduction="10000"/>
          </a:bodyPr>
          <a:lstStyle/>
          <a:p>
            <a:r>
              <a:rPr lang="en" dirty="0"/>
              <a:t>  Use active verbs </a:t>
            </a:r>
          </a:p>
          <a:p>
            <a:r>
              <a:rPr lang="en" dirty="0"/>
              <a:t>  Avoid jargon, euphemisms, </a:t>
            </a:r>
            <a:r>
              <a:rPr lang="en" dirty="0" err="1"/>
              <a:t>clichés</a:t>
            </a:r>
            <a:r>
              <a:rPr lang="en" dirty="0"/>
              <a:t>, wordplays, and puns </a:t>
            </a:r>
          </a:p>
          <a:p>
            <a:r>
              <a:rPr lang="en" dirty="0"/>
              <a:t>  Use analogies and examples </a:t>
            </a:r>
          </a:p>
          <a:p>
            <a:r>
              <a:rPr lang="en" dirty="0"/>
              <a:t>  Only include critical details </a:t>
            </a:r>
          </a:p>
          <a:p>
            <a:r>
              <a:rPr lang="en" dirty="0"/>
              <a:t>  Create an outline </a:t>
            </a:r>
          </a:p>
          <a:p>
            <a:r>
              <a:rPr lang="en" dirty="0"/>
              <a:t>  Tell a story but stay true to the facts </a:t>
            </a:r>
          </a:p>
          <a:p>
            <a:r>
              <a:rPr lang="en" dirty="0"/>
              <a:t>  Spend a lot of time revising and rewriting </a:t>
            </a:r>
          </a:p>
          <a:p>
            <a:r>
              <a:rPr lang="en" dirty="0"/>
              <a:t>  Cite your sources </a:t>
            </a:r>
          </a:p>
          <a:p>
            <a:r>
              <a:rPr lang="en" dirty="0"/>
              <a:t>  Prepare to be edited </a:t>
            </a:r>
          </a:p>
          <a:p>
            <a:endParaRPr lang="ru-RU" dirty="0"/>
          </a:p>
        </p:txBody>
      </p:sp>
    </p:spTree>
    <p:extLst>
      <p:ext uri="{BB962C8B-B14F-4D97-AF65-F5344CB8AC3E}">
        <p14:creationId xmlns:p14="http://schemas.microsoft.com/office/powerpoint/2010/main" val="125788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06C5B6-008E-4A43-AF0F-2D20A4C5C107}"/>
              </a:ext>
            </a:extLst>
          </p:cNvPr>
          <p:cNvSpPr>
            <a:spLocks noGrp="1"/>
          </p:cNvSpPr>
          <p:nvPr>
            <p:ph type="title"/>
          </p:nvPr>
        </p:nvSpPr>
        <p:spPr/>
        <p:txBody>
          <a:bodyPr/>
          <a:lstStyle/>
          <a:p>
            <a:r>
              <a:rPr lang="en-US" dirty="0"/>
              <a:t>Visualizing Science </a:t>
            </a:r>
            <a:endParaRPr lang="ru-RU" dirty="0"/>
          </a:p>
        </p:txBody>
      </p:sp>
      <p:sp>
        <p:nvSpPr>
          <p:cNvPr id="3" name="Объект 2">
            <a:extLst>
              <a:ext uri="{FF2B5EF4-FFF2-40B4-BE49-F238E27FC236}">
                <a16:creationId xmlns:a16="http://schemas.microsoft.com/office/drawing/2014/main" xmlns="" id="{DF1DD514-71E5-2C45-99BC-EB73AA0AE736}"/>
              </a:ext>
            </a:extLst>
          </p:cNvPr>
          <p:cNvSpPr>
            <a:spLocks noGrp="1"/>
          </p:cNvSpPr>
          <p:nvPr>
            <p:ph idx="1"/>
          </p:nvPr>
        </p:nvSpPr>
        <p:spPr/>
        <p:txBody>
          <a:bodyPr>
            <a:normAutofit lnSpcReduction="10000"/>
          </a:bodyPr>
          <a:lstStyle/>
          <a:p>
            <a:r>
              <a:rPr lang="en-US" dirty="0"/>
              <a:t>  Information graphics (infographics) </a:t>
            </a:r>
          </a:p>
          <a:p>
            <a:r>
              <a:rPr lang="en-US" dirty="0"/>
              <a:t>  Conceptual diagrams </a:t>
            </a:r>
          </a:p>
          <a:p>
            <a:r>
              <a:rPr lang="en-US" dirty="0"/>
              <a:t>  Satellite photos </a:t>
            </a:r>
          </a:p>
          <a:p>
            <a:r>
              <a:rPr lang="en-US" dirty="0"/>
              <a:t>  Maps </a:t>
            </a:r>
          </a:p>
          <a:p>
            <a:r>
              <a:rPr lang="en-US" dirty="0"/>
              <a:t>  Photographs </a:t>
            </a:r>
          </a:p>
          <a:p>
            <a:r>
              <a:rPr lang="en-US" dirty="0"/>
              <a:t>  Graphs </a:t>
            </a:r>
          </a:p>
          <a:p>
            <a:r>
              <a:rPr lang="en-US" dirty="0"/>
              <a:t>  Tables </a:t>
            </a:r>
          </a:p>
          <a:p>
            <a:r>
              <a:rPr lang="en-US" dirty="0"/>
              <a:t>  Any combination of the above in a poster, newsletter, or presentation slides </a:t>
            </a:r>
          </a:p>
          <a:p>
            <a:endParaRPr lang="ru-RU" dirty="0"/>
          </a:p>
        </p:txBody>
      </p:sp>
    </p:spTree>
    <p:extLst>
      <p:ext uri="{BB962C8B-B14F-4D97-AF65-F5344CB8AC3E}">
        <p14:creationId xmlns:p14="http://schemas.microsoft.com/office/powerpoint/2010/main" val="79297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DFC2F69-418D-4943-92FD-8F87AF5750B8}"/>
              </a:ext>
            </a:extLst>
          </p:cNvPr>
          <p:cNvSpPr>
            <a:spLocks noGrp="1"/>
          </p:cNvSpPr>
          <p:nvPr>
            <p:ph type="title"/>
          </p:nvPr>
        </p:nvSpPr>
        <p:spPr/>
        <p:txBody>
          <a:bodyPr/>
          <a:lstStyle/>
          <a:p>
            <a:r>
              <a:rPr lang="en-US" dirty="0"/>
              <a:t>Visualizing Science </a:t>
            </a:r>
            <a:endParaRPr lang="ru-RU" dirty="0"/>
          </a:p>
        </p:txBody>
      </p:sp>
      <p:sp>
        <p:nvSpPr>
          <p:cNvPr id="3" name="Объект 2">
            <a:extLst>
              <a:ext uri="{FF2B5EF4-FFF2-40B4-BE49-F238E27FC236}">
                <a16:creationId xmlns:a16="http://schemas.microsoft.com/office/drawing/2014/main" xmlns="" id="{D03645DB-F8AF-DA41-93A7-9B050F0CF5B8}"/>
              </a:ext>
            </a:extLst>
          </p:cNvPr>
          <p:cNvSpPr>
            <a:spLocks noGrp="1"/>
          </p:cNvSpPr>
          <p:nvPr>
            <p:ph idx="1"/>
          </p:nvPr>
        </p:nvSpPr>
        <p:spPr/>
        <p:txBody>
          <a:bodyPr/>
          <a:lstStyle/>
          <a:p>
            <a:r>
              <a:rPr lang="en" dirty="0"/>
              <a:t>  Use a consistent style and format </a:t>
            </a:r>
          </a:p>
          <a:p>
            <a:r>
              <a:rPr lang="en" dirty="0"/>
              <a:t>  Use colors with purpose </a:t>
            </a:r>
          </a:p>
          <a:p>
            <a:r>
              <a:rPr lang="en" dirty="0"/>
              <a:t>  Use high-resolution graphics </a:t>
            </a:r>
          </a:p>
          <a:p>
            <a:r>
              <a:rPr lang="en" dirty="0"/>
              <a:t>  Format your graphics and include labels, legends, and captions </a:t>
            </a:r>
          </a:p>
          <a:p>
            <a:endParaRPr lang="ru-RU" dirty="0"/>
          </a:p>
        </p:txBody>
      </p:sp>
    </p:spTree>
    <p:extLst>
      <p:ext uri="{BB962C8B-B14F-4D97-AF65-F5344CB8AC3E}">
        <p14:creationId xmlns:p14="http://schemas.microsoft.com/office/powerpoint/2010/main" val="243705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8E5317-9A2C-264E-A777-69867A02F603}"/>
              </a:ext>
            </a:extLst>
          </p:cNvPr>
          <p:cNvSpPr>
            <a:spLocks noGrp="1"/>
          </p:cNvSpPr>
          <p:nvPr>
            <p:ph type="title"/>
          </p:nvPr>
        </p:nvSpPr>
        <p:spPr/>
        <p:txBody>
          <a:bodyPr/>
          <a:lstStyle/>
          <a:p>
            <a:r>
              <a:rPr lang="en-US" dirty="0"/>
              <a:t>Creating Posters </a:t>
            </a:r>
            <a:endParaRPr lang="ru-RU" dirty="0"/>
          </a:p>
        </p:txBody>
      </p:sp>
      <p:sp>
        <p:nvSpPr>
          <p:cNvPr id="3" name="Объект 2">
            <a:extLst>
              <a:ext uri="{FF2B5EF4-FFF2-40B4-BE49-F238E27FC236}">
                <a16:creationId xmlns:a16="http://schemas.microsoft.com/office/drawing/2014/main" xmlns="" id="{4EBFC74A-7607-A04C-829D-6F542505C7CB}"/>
              </a:ext>
            </a:extLst>
          </p:cNvPr>
          <p:cNvSpPr>
            <a:spLocks noGrp="1"/>
          </p:cNvSpPr>
          <p:nvPr>
            <p:ph idx="1"/>
          </p:nvPr>
        </p:nvSpPr>
        <p:spPr/>
        <p:txBody>
          <a:bodyPr>
            <a:normAutofit fontScale="92500"/>
          </a:bodyPr>
          <a:lstStyle/>
          <a:p>
            <a:r>
              <a:rPr lang="en" dirty="0"/>
              <a:t>  Remember that your title is your message </a:t>
            </a:r>
          </a:p>
          <a:p>
            <a:r>
              <a:rPr lang="en" dirty="0"/>
              <a:t>  Be intentional in your choice of colors </a:t>
            </a:r>
          </a:p>
          <a:p>
            <a:r>
              <a:rPr lang="en" dirty="0"/>
              <a:t>  Use high resolution visuals </a:t>
            </a:r>
          </a:p>
          <a:p>
            <a:r>
              <a:rPr lang="en" dirty="0"/>
              <a:t>  Use photos for the general public </a:t>
            </a:r>
          </a:p>
          <a:p>
            <a:r>
              <a:rPr lang="en" dirty="0"/>
              <a:t>  Use conceptual diagrams for the informed public and non-specialist scientists </a:t>
            </a:r>
          </a:p>
          <a:p>
            <a:r>
              <a:rPr lang="en" dirty="0"/>
              <a:t>  Use supporting visuals even if your audience is scientists in your field </a:t>
            </a:r>
          </a:p>
          <a:p>
            <a:r>
              <a:rPr lang="en" dirty="0"/>
              <a:t>  Use text to support your visuals </a:t>
            </a:r>
          </a:p>
          <a:p>
            <a:r>
              <a:rPr lang="en" dirty="0"/>
              <a:t>  Create a handout of the poster </a:t>
            </a:r>
          </a:p>
          <a:p>
            <a:pPr marL="0" indent="0">
              <a:buNone/>
            </a:pPr>
            <a:endParaRPr lang="ru-RU" dirty="0"/>
          </a:p>
        </p:txBody>
      </p:sp>
    </p:spTree>
    <p:extLst>
      <p:ext uri="{BB962C8B-B14F-4D97-AF65-F5344CB8AC3E}">
        <p14:creationId xmlns:p14="http://schemas.microsoft.com/office/powerpoint/2010/main" val="231054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AC7922-E9FE-094E-A97C-73A2841275B4}"/>
              </a:ext>
            </a:extLst>
          </p:cNvPr>
          <p:cNvSpPr>
            <a:spLocks noGrp="1"/>
          </p:cNvSpPr>
          <p:nvPr>
            <p:ph type="title"/>
          </p:nvPr>
        </p:nvSpPr>
        <p:spPr/>
        <p:txBody>
          <a:bodyPr/>
          <a:lstStyle/>
          <a:p>
            <a:r>
              <a:rPr lang="en-US" dirty="0"/>
              <a:t>Speaking About Science </a:t>
            </a:r>
            <a:endParaRPr lang="ru-RU" dirty="0"/>
          </a:p>
        </p:txBody>
      </p:sp>
      <p:sp>
        <p:nvSpPr>
          <p:cNvPr id="3" name="Объект 2">
            <a:extLst>
              <a:ext uri="{FF2B5EF4-FFF2-40B4-BE49-F238E27FC236}">
                <a16:creationId xmlns:a16="http://schemas.microsoft.com/office/drawing/2014/main" xmlns="" id="{F6F40B50-431D-ED4D-AA09-35DEA3209A81}"/>
              </a:ext>
            </a:extLst>
          </p:cNvPr>
          <p:cNvSpPr>
            <a:spLocks noGrp="1"/>
          </p:cNvSpPr>
          <p:nvPr>
            <p:ph idx="1"/>
          </p:nvPr>
        </p:nvSpPr>
        <p:spPr/>
        <p:txBody>
          <a:bodyPr>
            <a:normAutofit fontScale="70000" lnSpcReduction="20000"/>
          </a:bodyPr>
          <a:lstStyle/>
          <a:p>
            <a:r>
              <a:rPr lang="en" dirty="0"/>
              <a:t>  Give yourself plenty of time to prepare and practice </a:t>
            </a:r>
          </a:p>
          <a:p>
            <a:r>
              <a:rPr lang="en" dirty="0"/>
              <a:t>  State your message at the beginning and end of the presentation </a:t>
            </a:r>
          </a:p>
          <a:p>
            <a:r>
              <a:rPr lang="en" dirty="0"/>
              <a:t>  Give your audience background on your topic </a:t>
            </a:r>
          </a:p>
          <a:p>
            <a:r>
              <a:rPr lang="en" dirty="0"/>
              <a:t>  Focus on the aspects that are most interesting and relevant to your audience and </a:t>
            </a:r>
          </a:p>
          <a:p>
            <a:r>
              <a:rPr lang="en" dirty="0"/>
              <a:t>introduce them early on </a:t>
            </a:r>
          </a:p>
          <a:p>
            <a:r>
              <a:rPr lang="en" dirty="0"/>
              <a:t>  Engage your audience through questions and dialogue </a:t>
            </a:r>
          </a:p>
          <a:p>
            <a:r>
              <a:rPr lang="en" dirty="0"/>
              <a:t>  Explain your visuals and use them to support your presentation </a:t>
            </a:r>
          </a:p>
          <a:p>
            <a:r>
              <a:rPr lang="en" dirty="0"/>
              <a:t>  Talk about the process, not just the results </a:t>
            </a:r>
          </a:p>
          <a:p>
            <a:r>
              <a:rPr lang="en" dirty="0"/>
              <a:t>  Aim to use less time than you are allotted </a:t>
            </a:r>
          </a:p>
          <a:p>
            <a:r>
              <a:rPr lang="en" dirty="0"/>
              <a:t>  Leave time for questions </a:t>
            </a:r>
          </a:p>
          <a:p>
            <a:r>
              <a:rPr lang="en" dirty="0"/>
              <a:t>  Based on what you know about the audience, try to predict their questions and prepare </a:t>
            </a:r>
          </a:p>
          <a:p>
            <a:r>
              <a:rPr lang="en" dirty="0"/>
              <a:t>answers </a:t>
            </a:r>
          </a:p>
        </p:txBody>
      </p:sp>
    </p:spTree>
    <p:extLst>
      <p:ext uri="{BB962C8B-B14F-4D97-AF65-F5344CB8AC3E}">
        <p14:creationId xmlns:p14="http://schemas.microsoft.com/office/powerpoint/2010/main" val="26315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747844-765E-8646-B451-89D818CF692D}"/>
              </a:ext>
            </a:extLst>
          </p:cNvPr>
          <p:cNvSpPr>
            <a:spLocks noGrp="1"/>
          </p:cNvSpPr>
          <p:nvPr>
            <p:ph type="title"/>
          </p:nvPr>
        </p:nvSpPr>
        <p:spPr/>
        <p:txBody>
          <a:bodyPr/>
          <a:lstStyle/>
          <a:p>
            <a:r>
              <a:rPr lang="en-US" dirty="0"/>
              <a:t>Using slides</a:t>
            </a:r>
            <a:endParaRPr lang="ru-RU" dirty="0"/>
          </a:p>
        </p:txBody>
      </p:sp>
      <p:sp>
        <p:nvSpPr>
          <p:cNvPr id="3" name="Объект 2">
            <a:extLst>
              <a:ext uri="{FF2B5EF4-FFF2-40B4-BE49-F238E27FC236}">
                <a16:creationId xmlns:a16="http://schemas.microsoft.com/office/drawing/2014/main" xmlns="" id="{C4293375-5763-DF47-B744-7A1342F18E0A}"/>
              </a:ext>
            </a:extLst>
          </p:cNvPr>
          <p:cNvSpPr>
            <a:spLocks noGrp="1"/>
          </p:cNvSpPr>
          <p:nvPr>
            <p:ph idx="1"/>
          </p:nvPr>
        </p:nvSpPr>
        <p:spPr/>
        <p:txBody>
          <a:bodyPr/>
          <a:lstStyle/>
          <a:p>
            <a:r>
              <a:rPr lang="en" dirty="0"/>
              <a:t>  Spend one to two minutes per slide </a:t>
            </a:r>
          </a:p>
          <a:p>
            <a:r>
              <a:rPr lang="en" dirty="0"/>
              <a:t>  Each slide should have a visual element </a:t>
            </a:r>
          </a:p>
          <a:p>
            <a:r>
              <a:rPr lang="en" dirty="0"/>
              <a:t>  Explain your visuals to your audience </a:t>
            </a:r>
          </a:p>
          <a:p>
            <a:r>
              <a:rPr lang="en" dirty="0"/>
              <a:t>  Include an outline slide </a:t>
            </a:r>
          </a:p>
          <a:p>
            <a:endParaRPr lang="ru-RU" dirty="0"/>
          </a:p>
        </p:txBody>
      </p:sp>
    </p:spTree>
    <p:extLst>
      <p:ext uri="{BB962C8B-B14F-4D97-AF65-F5344CB8AC3E}">
        <p14:creationId xmlns:p14="http://schemas.microsoft.com/office/powerpoint/2010/main" val="344259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AA5E86-A1DC-1344-8C88-22CD32D7836B}"/>
              </a:ext>
            </a:extLst>
          </p:cNvPr>
          <p:cNvSpPr>
            <a:spLocks noGrp="1"/>
          </p:cNvSpPr>
          <p:nvPr>
            <p:ph type="title"/>
          </p:nvPr>
        </p:nvSpPr>
        <p:spPr/>
        <p:txBody>
          <a:bodyPr/>
          <a:lstStyle/>
          <a:p>
            <a:r>
              <a:rPr lang="en-US" dirty="0"/>
              <a:t>Models of Science Communication </a:t>
            </a:r>
            <a:endParaRPr lang="ru-RU" dirty="0"/>
          </a:p>
        </p:txBody>
      </p:sp>
      <p:sp>
        <p:nvSpPr>
          <p:cNvPr id="3" name="Объект 2">
            <a:extLst>
              <a:ext uri="{FF2B5EF4-FFF2-40B4-BE49-F238E27FC236}">
                <a16:creationId xmlns:a16="http://schemas.microsoft.com/office/drawing/2014/main" xmlns="" id="{E35D4870-7D53-294D-AE16-F5D8B56E39EB}"/>
              </a:ext>
            </a:extLst>
          </p:cNvPr>
          <p:cNvSpPr>
            <a:spLocks noGrp="1"/>
          </p:cNvSpPr>
          <p:nvPr>
            <p:ph idx="1"/>
          </p:nvPr>
        </p:nvSpPr>
        <p:spPr/>
        <p:txBody>
          <a:bodyPr/>
          <a:lstStyle/>
          <a:p>
            <a:r>
              <a:rPr lang="en" dirty="0"/>
              <a:t>Communication between scientists and the public has been characterized in three different ways: the deficit model, the contextual model, and the participation model. Thinking about your science communication practice in terms of these models may help you communicate more effectively with your audience. </a:t>
            </a:r>
          </a:p>
          <a:p>
            <a:endParaRPr lang="ru-RU" dirty="0"/>
          </a:p>
        </p:txBody>
      </p:sp>
    </p:spTree>
    <p:extLst>
      <p:ext uri="{BB962C8B-B14F-4D97-AF65-F5344CB8AC3E}">
        <p14:creationId xmlns:p14="http://schemas.microsoft.com/office/powerpoint/2010/main" val="72296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EC3266-72F7-D54B-8306-C1FFE1DAE736}"/>
              </a:ext>
            </a:extLst>
          </p:cNvPr>
          <p:cNvSpPr>
            <a:spLocks noGrp="1"/>
          </p:cNvSpPr>
          <p:nvPr>
            <p:ph type="title"/>
          </p:nvPr>
        </p:nvSpPr>
        <p:spPr/>
        <p:txBody>
          <a:bodyPr/>
          <a:lstStyle/>
          <a:p>
            <a:r>
              <a:rPr lang="en-US" dirty="0"/>
              <a:t>The Deficit Model </a:t>
            </a:r>
            <a:endParaRPr lang="ru-RU" dirty="0"/>
          </a:p>
        </p:txBody>
      </p:sp>
      <p:sp>
        <p:nvSpPr>
          <p:cNvPr id="3" name="Объект 2">
            <a:extLst>
              <a:ext uri="{FF2B5EF4-FFF2-40B4-BE49-F238E27FC236}">
                <a16:creationId xmlns:a16="http://schemas.microsoft.com/office/drawing/2014/main" xmlns="" id="{6ADF0524-95A1-294C-B596-210298EBE072}"/>
              </a:ext>
            </a:extLst>
          </p:cNvPr>
          <p:cNvSpPr>
            <a:spLocks noGrp="1"/>
          </p:cNvSpPr>
          <p:nvPr>
            <p:ph idx="1"/>
          </p:nvPr>
        </p:nvSpPr>
        <p:spPr/>
        <p:txBody>
          <a:bodyPr>
            <a:normAutofit fontScale="92500" lnSpcReduction="10000"/>
          </a:bodyPr>
          <a:lstStyle/>
          <a:p>
            <a:r>
              <a:rPr lang="en" dirty="0"/>
              <a:t>This model assumes that public skepticism about science is caused by the public’s lack of relevant knowledge.23 In this approach, scientists can remedy the “deficit” by sharing their knowledge with the public. The hope is that addressing the knowledge “deficit” will lead to more public support for science.24 In the deficit model, the transfer of knowledge is one-way and top- down.25 </a:t>
            </a:r>
          </a:p>
          <a:p>
            <a:r>
              <a:rPr lang="en" dirty="0"/>
              <a:t>The deficit model is closely associated with the post-WWII call for science literacy. Policy makers and educators in the 1950s realized that citizens needed to be "scientifically literate" to support science and make informed decisions about rapid developments in science and</a:t>
            </a:r>
            <a:br>
              <a:rPr lang="en" dirty="0"/>
            </a:br>
            <a:r>
              <a:rPr lang="en" dirty="0"/>
              <a:t>technology.26 Being scientifically literate meant understanding basic scientific principles, the scientific process, and the role of science in society.27 </a:t>
            </a:r>
          </a:p>
          <a:p>
            <a:endParaRPr lang="ru-RU" dirty="0"/>
          </a:p>
        </p:txBody>
      </p:sp>
    </p:spTree>
    <p:extLst>
      <p:ext uri="{BB962C8B-B14F-4D97-AF65-F5344CB8AC3E}">
        <p14:creationId xmlns:p14="http://schemas.microsoft.com/office/powerpoint/2010/main" val="292516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79644EB-3FAE-0349-9347-69651CF0E7B9}"/>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46F9E176-8A91-EB49-9DB1-E568EEF5BCBE}"/>
              </a:ext>
            </a:extLst>
          </p:cNvPr>
          <p:cNvPicPr>
            <a:picLocks noGrp="1" noChangeAspect="1"/>
          </p:cNvPicPr>
          <p:nvPr>
            <p:ph idx="1"/>
          </p:nvPr>
        </p:nvPicPr>
        <p:blipFill>
          <a:blip r:embed="rId2"/>
          <a:stretch>
            <a:fillRect/>
          </a:stretch>
        </p:blipFill>
        <p:spPr>
          <a:xfrm>
            <a:off x="1224951" y="199270"/>
            <a:ext cx="8557404" cy="6658730"/>
          </a:xfrm>
          <a:prstGeom prst="rect">
            <a:avLst/>
          </a:prstGeom>
        </p:spPr>
      </p:pic>
    </p:spTree>
    <p:extLst>
      <p:ext uri="{BB962C8B-B14F-4D97-AF65-F5344CB8AC3E}">
        <p14:creationId xmlns:p14="http://schemas.microsoft.com/office/powerpoint/2010/main" val="254601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F4362E-6570-8D42-9807-86468A08B5FF}"/>
              </a:ext>
            </a:extLst>
          </p:cNvPr>
          <p:cNvSpPr>
            <a:spLocks noGrp="1"/>
          </p:cNvSpPr>
          <p:nvPr>
            <p:ph type="title"/>
          </p:nvPr>
        </p:nvSpPr>
        <p:spPr/>
        <p:txBody>
          <a:bodyPr/>
          <a:lstStyle/>
          <a:p>
            <a:r>
              <a:rPr lang="en-US" dirty="0"/>
              <a:t>The Contextual Model </a:t>
            </a:r>
            <a:endParaRPr lang="ru-RU" dirty="0"/>
          </a:p>
        </p:txBody>
      </p:sp>
      <p:sp>
        <p:nvSpPr>
          <p:cNvPr id="3" name="Объект 2">
            <a:extLst>
              <a:ext uri="{FF2B5EF4-FFF2-40B4-BE49-F238E27FC236}">
                <a16:creationId xmlns:a16="http://schemas.microsoft.com/office/drawing/2014/main" xmlns="" id="{B7270E84-CFD2-6C47-AA09-298A868E5D9A}"/>
              </a:ext>
            </a:extLst>
          </p:cNvPr>
          <p:cNvSpPr>
            <a:spLocks noGrp="1"/>
          </p:cNvSpPr>
          <p:nvPr>
            <p:ph idx="1"/>
          </p:nvPr>
        </p:nvSpPr>
        <p:spPr/>
        <p:txBody>
          <a:bodyPr>
            <a:normAutofit fontScale="92500"/>
          </a:bodyPr>
          <a:lstStyle/>
          <a:p>
            <a:r>
              <a:rPr lang="en" dirty="0"/>
              <a:t>Like the deficit model, scientists in the contextual model share their information with the public. But, in this model, scientists also put themselves in their audience’s shoes. They are aware of the needs, attitudes, and existing knowledge of their different audiences and adjust their content and communication approach accordingly.28 Some questions that science communicators using this model might ask themselves are:29 </a:t>
            </a:r>
          </a:p>
          <a:p>
            <a:r>
              <a:rPr lang="en" dirty="0"/>
              <a:t> What does my audience already know about this topic?</a:t>
            </a:r>
            <a:br>
              <a:rPr lang="en" dirty="0"/>
            </a:br>
            <a:r>
              <a:rPr lang="en" dirty="0"/>
              <a:t> Why does my audience need the information I am communicating to them?  What will my audience do with the information I am communicating to them?  How will my audience feel about my methods?</a:t>
            </a:r>
            <a:br>
              <a:rPr lang="en" dirty="0"/>
            </a:br>
            <a:r>
              <a:rPr lang="en" dirty="0"/>
              <a:t> What is the future of my research and how will it apply to my audience? </a:t>
            </a:r>
          </a:p>
          <a:p>
            <a:endParaRPr lang="ru-RU" dirty="0"/>
          </a:p>
        </p:txBody>
      </p:sp>
    </p:spTree>
    <p:extLst>
      <p:ext uri="{BB962C8B-B14F-4D97-AF65-F5344CB8AC3E}">
        <p14:creationId xmlns:p14="http://schemas.microsoft.com/office/powerpoint/2010/main" val="347561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C5CF6D-F068-924A-A0D0-9F48AC136FF9}"/>
              </a:ext>
            </a:extLst>
          </p:cNvPr>
          <p:cNvSpPr>
            <a:spLocks noGrp="1"/>
          </p:cNvSpPr>
          <p:nvPr>
            <p:ph type="title"/>
          </p:nvPr>
        </p:nvSpPr>
        <p:spPr/>
        <p:txBody>
          <a:bodyPr/>
          <a:lstStyle/>
          <a:p>
            <a:r>
              <a:rPr lang="en-US" dirty="0"/>
              <a:t>The Participation Model </a:t>
            </a:r>
            <a:endParaRPr lang="ru-RU" dirty="0"/>
          </a:p>
        </p:txBody>
      </p:sp>
      <p:sp>
        <p:nvSpPr>
          <p:cNvPr id="3" name="Объект 2">
            <a:extLst>
              <a:ext uri="{FF2B5EF4-FFF2-40B4-BE49-F238E27FC236}">
                <a16:creationId xmlns:a16="http://schemas.microsoft.com/office/drawing/2014/main" xmlns="" id="{AE2D339F-0F92-594D-A4A4-96DD171662A1}"/>
              </a:ext>
            </a:extLst>
          </p:cNvPr>
          <p:cNvSpPr>
            <a:spLocks noGrp="1"/>
          </p:cNvSpPr>
          <p:nvPr>
            <p:ph idx="1"/>
          </p:nvPr>
        </p:nvSpPr>
        <p:spPr/>
        <p:txBody>
          <a:bodyPr>
            <a:normAutofit fontScale="92500"/>
          </a:bodyPr>
          <a:lstStyle/>
          <a:p>
            <a:r>
              <a:rPr lang="en" dirty="0"/>
              <a:t>In this model, scientists, the public, and policymakers participate equally in discussions and debates about issues in science and technology.30 Discussions and debates may occur in a variety of formats, such as consensus conferences and public forums. One variation of the participation model is “upstream engagement”. This variation proposes public debates about potential scientific and technological developments before they occur, instead of reactive debates post-development.31 </a:t>
            </a:r>
          </a:p>
          <a:p>
            <a:r>
              <a:rPr lang="en" dirty="0"/>
              <a:t>Activities based on the participation model encourage members of the public to learn about a scientific topic and its implications for society. These activities also strengthen relationships between scientists and the public and inspire further public participation in scientific debates. </a:t>
            </a:r>
          </a:p>
          <a:p>
            <a:endParaRPr lang="ru-RU" dirty="0"/>
          </a:p>
        </p:txBody>
      </p:sp>
    </p:spTree>
    <p:extLst>
      <p:ext uri="{BB962C8B-B14F-4D97-AF65-F5344CB8AC3E}">
        <p14:creationId xmlns:p14="http://schemas.microsoft.com/office/powerpoint/2010/main" val="236242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087FD9-B31E-4C4F-87B4-0B77E930B85A}"/>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6F964AFC-038D-6D43-BC53-39BDB7FC77DB}"/>
              </a:ext>
            </a:extLst>
          </p:cNvPr>
          <p:cNvPicPr>
            <a:picLocks noGrp="1" noChangeAspect="1"/>
          </p:cNvPicPr>
          <p:nvPr>
            <p:ph idx="1"/>
          </p:nvPr>
        </p:nvPicPr>
        <p:blipFill>
          <a:blip r:embed="rId2"/>
          <a:stretch>
            <a:fillRect/>
          </a:stretch>
        </p:blipFill>
        <p:spPr>
          <a:xfrm>
            <a:off x="2553419" y="30201"/>
            <a:ext cx="6402759" cy="6797597"/>
          </a:xfrm>
          <a:prstGeom prst="rect">
            <a:avLst/>
          </a:prstGeom>
        </p:spPr>
      </p:pic>
    </p:spTree>
    <p:extLst>
      <p:ext uri="{BB962C8B-B14F-4D97-AF65-F5344CB8AC3E}">
        <p14:creationId xmlns:p14="http://schemas.microsoft.com/office/powerpoint/2010/main" val="415019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6EED1C-25D9-A04A-BEC2-9609A14C7AA6}"/>
              </a:ext>
            </a:extLst>
          </p:cNvPr>
          <p:cNvSpPr>
            <a:spLocks noGrp="1"/>
          </p:cNvSpPr>
          <p:nvPr>
            <p:ph type="title"/>
          </p:nvPr>
        </p:nvSpPr>
        <p:spPr/>
        <p:txBody>
          <a:bodyPr/>
          <a:lstStyle/>
          <a:p>
            <a:r>
              <a:rPr lang="en" b="1" dirty="0"/>
              <a:t>The role of social media</a:t>
            </a:r>
            <a:endParaRPr lang="ru-RU" dirty="0"/>
          </a:p>
        </p:txBody>
      </p:sp>
      <p:sp>
        <p:nvSpPr>
          <p:cNvPr id="3" name="Объект 2">
            <a:extLst>
              <a:ext uri="{FF2B5EF4-FFF2-40B4-BE49-F238E27FC236}">
                <a16:creationId xmlns:a16="http://schemas.microsoft.com/office/drawing/2014/main" xmlns="" id="{14F91123-173A-0846-BF80-0904FFF284EB}"/>
              </a:ext>
            </a:extLst>
          </p:cNvPr>
          <p:cNvSpPr>
            <a:spLocks noGrp="1"/>
          </p:cNvSpPr>
          <p:nvPr>
            <p:ph idx="1"/>
          </p:nvPr>
        </p:nvSpPr>
        <p:spPr/>
        <p:txBody>
          <a:bodyPr/>
          <a:lstStyle/>
          <a:p>
            <a:r>
              <a:rPr lang="en" dirty="0"/>
              <a:t>we can write blog posts, or post about our experiments by sharing pictures and explaining them in layman’s terms. By “layman’s terms”, I mean non-scientific language that’s accessible to a wider audience. That’s how we can enable non-scientists to understand more about our research and work. </a:t>
            </a:r>
          </a:p>
          <a:p>
            <a:r>
              <a:rPr lang="en" dirty="0"/>
              <a:t>doing an immunohistochemistry (IHC) is a simple task for a life scientist, but explaining the principle behind it is important for non-scientists. Answering the “why” and “how” in simple terms is one of the best ways to spread awareness of what we’re doing in the lab to lots of different people.</a:t>
            </a:r>
          </a:p>
          <a:p>
            <a:endParaRPr lang="ru-RU" dirty="0"/>
          </a:p>
        </p:txBody>
      </p:sp>
    </p:spTree>
    <p:extLst>
      <p:ext uri="{BB962C8B-B14F-4D97-AF65-F5344CB8AC3E}">
        <p14:creationId xmlns:p14="http://schemas.microsoft.com/office/powerpoint/2010/main" val="28444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BB6C5F-00AE-C049-AC8B-F7EE56A35A80}"/>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xmlns="" id="{52CBB40A-BC5B-6E45-AB6B-0DCE36D4EEF4}"/>
              </a:ext>
            </a:extLst>
          </p:cNvPr>
          <p:cNvPicPr>
            <a:picLocks noGrp="1" noChangeAspect="1"/>
          </p:cNvPicPr>
          <p:nvPr>
            <p:ph idx="1"/>
          </p:nvPr>
        </p:nvPicPr>
        <p:blipFill>
          <a:blip r:embed="rId2"/>
          <a:stretch>
            <a:fillRect/>
          </a:stretch>
        </p:blipFill>
        <p:spPr>
          <a:xfrm>
            <a:off x="1568330" y="144712"/>
            <a:ext cx="8662598" cy="6348163"/>
          </a:xfrm>
          <a:prstGeom prst="rect">
            <a:avLst/>
          </a:prstGeom>
        </p:spPr>
      </p:pic>
    </p:spTree>
    <p:extLst>
      <p:ext uri="{BB962C8B-B14F-4D97-AF65-F5344CB8AC3E}">
        <p14:creationId xmlns:p14="http://schemas.microsoft.com/office/powerpoint/2010/main" val="235385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E84B1C-FE5D-BC43-8767-4FFB5842B33A}"/>
              </a:ext>
            </a:extLst>
          </p:cNvPr>
          <p:cNvSpPr>
            <a:spLocks noGrp="1"/>
          </p:cNvSpPr>
          <p:nvPr>
            <p:ph type="title"/>
          </p:nvPr>
        </p:nvSpPr>
        <p:spPr/>
        <p:txBody>
          <a:bodyPr/>
          <a:lstStyle/>
          <a:p>
            <a:r>
              <a:rPr lang="en-US" dirty="0"/>
              <a:t>The Lay Public </a:t>
            </a:r>
            <a:endParaRPr lang="ru-RU" dirty="0"/>
          </a:p>
        </p:txBody>
      </p:sp>
      <p:sp>
        <p:nvSpPr>
          <p:cNvPr id="6" name="Объект 5">
            <a:extLst>
              <a:ext uri="{FF2B5EF4-FFF2-40B4-BE49-F238E27FC236}">
                <a16:creationId xmlns:a16="http://schemas.microsoft.com/office/drawing/2014/main" xmlns="" id="{77DF55EE-64AE-D349-9E80-ADD40B4710B3}"/>
              </a:ext>
            </a:extLst>
          </p:cNvPr>
          <p:cNvSpPr>
            <a:spLocks noGrp="1"/>
          </p:cNvSpPr>
          <p:nvPr>
            <p:ph idx="1"/>
          </p:nvPr>
        </p:nvSpPr>
        <p:spPr/>
        <p:txBody>
          <a:bodyPr/>
          <a:lstStyle/>
          <a:p>
            <a:r>
              <a:rPr lang="en" dirty="0"/>
              <a:t>Use analogies and visuals</a:t>
            </a:r>
          </a:p>
          <a:p>
            <a:r>
              <a:rPr lang="en" dirty="0"/>
              <a:t>Respect your audience’s prior knowledge (be mindful of “talking down’)</a:t>
            </a:r>
          </a:p>
          <a:p>
            <a:r>
              <a:rPr lang="en" dirty="0"/>
              <a:t>Address the question “so what?” early on to keep your audience interested</a:t>
            </a:r>
          </a:p>
          <a:p>
            <a:r>
              <a:rPr lang="en" dirty="0"/>
              <a:t>Address the points that less-specialized audience members care about first, followed by </a:t>
            </a:r>
          </a:p>
          <a:p>
            <a:r>
              <a:rPr lang="en" dirty="0"/>
              <a:t>the interests of the more knowledgeable audience members </a:t>
            </a:r>
          </a:p>
          <a:p>
            <a:endParaRPr lang="ru-RU" dirty="0"/>
          </a:p>
        </p:txBody>
      </p:sp>
    </p:spTree>
    <p:extLst>
      <p:ext uri="{BB962C8B-B14F-4D97-AF65-F5344CB8AC3E}">
        <p14:creationId xmlns:p14="http://schemas.microsoft.com/office/powerpoint/2010/main" val="280356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121838-58C4-C74F-9C48-4B83ECECDDA1}"/>
              </a:ext>
            </a:extLst>
          </p:cNvPr>
          <p:cNvSpPr>
            <a:spLocks noGrp="1"/>
          </p:cNvSpPr>
          <p:nvPr>
            <p:ph type="title"/>
          </p:nvPr>
        </p:nvSpPr>
        <p:spPr/>
        <p:txBody>
          <a:bodyPr/>
          <a:lstStyle/>
          <a:p>
            <a:r>
              <a:rPr lang="en-US" dirty="0"/>
              <a:t>Using stories</a:t>
            </a:r>
            <a:endParaRPr lang="ru-RU" dirty="0"/>
          </a:p>
        </p:txBody>
      </p:sp>
      <p:sp>
        <p:nvSpPr>
          <p:cNvPr id="3" name="Объект 2">
            <a:extLst>
              <a:ext uri="{FF2B5EF4-FFF2-40B4-BE49-F238E27FC236}">
                <a16:creationId xmlns:a16="http://schemas.microsoft.com/office/drawing/2014/main" xmlns="" id="{95B5ABAA-9BFE-3047-B895-BCFA452A308B}"/>
              </a:ext>
            </a:extLst>
          </p:cNvPr>
          <p:cNvSpPr>
            <a:spLocks noGrp="1"/>
          </p:cNvSpPr>
          <p:nvPr>
            <p:ph idx="1"/>
          </p:nvPr>
        </p:nvSpPr>
        <p:spPr/>
        <p:txBody>
          <a:bodyPr/>
          <a:lstStyle/>
          <a:p>
            <a:r>
              <a:rPr lang="en" dirty="0"/>
              <a:t>Keep the story simple </a:t>
            </a:r>
          </a:p>
          <a:p>
            <a:r>
              <a:rPr lang="en" dirty="0"/>
              <a:t>Focus on making the story relevant and meaningful to your audience </a:t>
            </a:r>
          </a:p>
          <a:p>
            <a:r>
              <a:rPr lang="en" dirty="0"/>
              <a:t>Front-load the story to keep your audience interested </a:t>
            </a:r>
          </a:p>
          <a:p>
            <a:r>
              <a:rPr lang="en" dirty="0"/>
              <a:t>Avoid jargon - use simple language but don’t oversimplify </a:t>
            </a:r>
          </a:p>
          <a:p>
            <a:r>
              <a:rPr lang="en" dirty="0"/>
              <a:t>Include the people and the process (challenges, successes, collaborations, etc.) </a:t>
            </a:r>
          </a:p>
          <a:p>
            <a:endParaRPr lang="ru-RU" dirty="0"/>
          </a:p>
        </p:txBody>
      </p:sp>
    </p:spTree>
    <p:extLst>
      <p:ext uri="{BB962C8B-B14F-4D97-AF65-F5344CB8AC3E}">
        <p14:creationId xmlns:p14="http://schemas.microsoft.com/office/powerpoint/2010/main" val="404549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63022E-B261-D04B-ACEA-93E152F3F452}"/>
              </a:ext>
            </a:extLst>
          </p:cNvPr>
          <p:cNvSpPr>
            <a:spLocks noGrp="1"/>
          </p:cNvSpPr>
          <p:nvPr>
            <p:ph type="title"/>
          </p:nvPr>
        </p:nvSpPr>
        <p:spPr/>
        <p:txBody>
          <a:bodyPr/>
          <a:lstStyle/>
          <a:p>
            <a:r>
              <a:rPr lang="en-US" dirty="0"/>
              <a:t>Scientific discourse</a:t>
            </a:r>
            <a:endParaRPr lang="ru-RU" dirty="0"/>
          </a:p>
        </p:txBody>
      </p:sp>
      <p:sp>
        <p:nvSpPr>
          <p:cNvPr id="3" name="Объект 2">
            <a:extLst>
              <a:ext uri="{FF2B5EF4-FFF2-40B4-BE49-F238E27FC236}">
                <a16:creationId xmlns:a16="http://schemas.microsoft.com/office/drawing/2014/main" xmlns="" id="{29CAC170-E184-6541-A85A-4ED9B46E79A6}"/>
              </a:ext>
            </a:extLst>
          </p:cNvPr>
          <p:cNvSpPr>
            <a:spLocks noGrp="1"/>
          </p:cNvSpPr>
          <p:nvPr>
            <p:ph idx="1"/>
          </p:nvPr>
        </p:nvSpPr>
        <p:spPr/>
        <p:txBody>
          <a:bodyPr>
            <a:normAutofit fontScale="92500" lnSpcReduction="10000"/>
          </a:bodyPr>
          <a:lstStyle/>
          <a:p>
            <a:r>
              <a:rPr lang="en" dirty="0"/>
              <a:t>The scientific discourse coordinate the interaction between scientists and evince in set of the speech genres which accomplish different communicative functions and founded on common goals which should be achieved in accordance with all members of discourse community shaping the discourse.</a:t>
            </a:r>
          </a:p>
          <a:p>
            <a:r>
              <a:rPr lang="en" dirty="0"/>
              <a:t>Variety of speech genres of scientific discourse clarify by plurality of communicative tasks conventionally established in discourse community. The description of communicative purpose of the scientific review seems like first step in determination of cognitive and pragmatic peculiarities of the specified speech genre. In our opinion, the communicative purpose of the scientific review can be deduced from the whole complex of extralinguistic parameters that describes various aspects of existence of scientific discourse.</a:t>
            </a:r>
          </a:p>
          <a:p>
            <a:endParaRPr lang="ru-RU" dirty="0"/>
          </a:p>
        </p:txBody>
      </p:sp>
    </p:spTree>
    <p:extLst>
      <p:ext uri="{BB962C8B-B14F-4D97-AF65-F5344CB8AC3E}">
        <p14:creationId xmlns:p14="http://schemas.microsoft.com/office/powerpoint/2010/main" val="24505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940C784-A5F9-0442-B942-C178866F76DE}"/>
              </a:ext>
            </a:extLst>
          </p:cNvPr>
          <p:cNvSpPr>
            <a:spLocks noGrp="1"/>
          </p:cNvSpPr>
          <p:nvPr>
            <p:ph type="title"/>
          </p:nvPr>
        </p:nvSpPr>
        <p:spPr/>
        <p:txBody>
          <a:bodyPr/>
          <a:lstStyle/>
          <a:p>
            <a:r>
              <a:rPr lang="en-US" dirty="0"/>
              <a:t>Policy Makers </a:t>
            </a:r>
            <a:endParaRPr lang="ru-RU" dirty="0"/>
          </a:p>
        </p:txBody>
      </p:sp>
      <p:sp>
        <p:nvSpPr>
          <p:cNvPr id="3" name="Объект 2">
            <a:extLst>
              <a:ext uri="{FF2B5EF4-FFF2-40B4-BE49-F238E27FC236}">
                <a16:creationId xmlns:a16="http://schemas.microsoft.com/office/drawing/2014/main" xmlns="" id="{31B20BC1-4B70-C848-9270-5392A8F82B07}"/>
              </a:ext>
            </a:extLst>
          </p:cNvPr>
          <p:cNvSpPr>
            <a:spLocks noGrp="1"/>
          </p:cNvSpPr>
          <p:nvPr>
            <p:ph idx="1"/>
          </p:nvPr>
        </p:nvSpPr>
        <p:spPr/>
        <p:txBody>
          <a:bodyPr/>
          <a:lstStyle/>
          <a:p>
            <a:r>
              <a:rPr lang="en" dirty="0"/>
              <a:t>  Know what issues policy makers are currently discussing and debating </a:t>
            </a:r>
          </a:p>
          <a:p>
            <a:r>
              <a:rPr lang="en" dirty="0"/>
              <a:t>  Keep your explanations simple and relevant </a:t>
            </a:r>
          </a:p>
          <a:p>
            <a:r>
              <a:rPr lang="en" dirty="0"/>
              <a:t>  Think of some actionable solutions to the problem </a:t>
            </a:r>
          </a:p>
          <a:p>
            <a:r>
              <a:rPr lang="en" dirty="0"/>
              <a:t>  Think about the problem and solution in the context of the policy maker's constituency </a:t>
            </a:r>
          </a:p>
          <a:p>
            <a:r>
              <a:rPr lang="en" dirty="0"/>
              <a:t>  Be confident in yourself and what you know </a:t>
            </a:r>
          </a:p>
          <a:p>
            <a:r>
              <a:rPr lang="en" dirty="0"/>
              <a:t>  Approach a meeting as a conversation, not a presentation </a:t>
            </a:r>
          </a:p>
          <a:p>
            <a:r>
              <a:rPr lang="en" dirty="0"/>
              <a:t>  Create a one-pager with your message and key points </a:t>
            </a:r>
          </a:p>
          <a:p>
            <a:endParaRPr lang="ru-RU" dirty="0"/>
          </a:p>
        </p:txBody>
      </p:sp>
    </p:spTree>
    <p:extLst>
      <p:ext uri="{BB962C8B-B14F-4D97-AF65-F5344CB8AC3E}">
        <p14:creationId xmlns:p14="http://schemas.microsoft.com/office/powerpoint/2010/main" val="19186949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813</Words>
  <Application>Microsoft Office PowerPoint</Application>
  <PresentationFormat>Произвольный</PresentationFormat>
  <Paragraphs>95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Science communication</vt:lpstr>
      <vt:lpstr>Презентация PowerPoint</vt:lpstr>
      <vt:lpstr>Презентация PowerPoint</vt:lpstr>
      <vt:lpstr>The role of social media</vt:lpstr>
      <vt:lpstr>Презентация PowerPoint</vt:lpstr>
      <vt:lpstr>The Lay Public </vt:lpstr>
      <vt:lpstr>Using stories</vt:lpstr>
      <vt:lpstr>Scientific discourse</vt:lpstr>
      <vt:lpstr>Policy Makers </vt:lpstr>
      <vt:lpstr>Know Your Message </vt:lpstr>
      <vt:lpstr>Framing Your Message </vt:lpstr>
      <vt:lpstr>Writing About Science </vt:lpstr>
      <vt:lpstr>Visualizing Science </vt:lpstr>
      <vt:lpstr>Visualizing Science </vt:lpstr>
      <vt:lpstr>Creating Posters </vt:lpstr>
      <vt:lpstr>Speaking About Science </vt:lpstr>
      <vt:lpstr>Using slides</vt:lpstr>
      <vt:lpstr>Models of Science Communication </vt:lpstr>
      <vt:lpstr>The Deficit Model </vt:lpstr>
      <vt:lpstr>The Contextual Model </vt:lpstr>
      <vt:lpstr>The Participation Model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as a special genre of scientific discourse. Types of reviews (for scientific research, scientific review of an art publication), review structure</dc:title>
  <dc:creator>zulpasova@gmail.com</dc:creator>
  <cp:lastModifiedBy>User</cp:lastModifiedBy>
  <cp:revision>7</cp:revision>
  <dcterms:created xsi:type="dcterms:W3CDTF">2020-11-25T04:13:33Z</dcterms:created>
  <dcterms:modified xsi:type="dcterms:W3CDTF">2023-01-20T02:50:21Z</dcterms:modified>
</cp:coreProperties>
</file>